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8" r:id="rId3"/>
    <p:sldMasterId id="2147483720" r:id="rId4"/>
    <p:sldMasterId id="2147483732" r:id="rId5"/>
  </p:sldMasterIdLst>
  <p:sldIdLst>
    <p:sldId id="256" r:id="rId6"/>
    <p:sldId id="257" r:id="rId7"/>
    <p:sldId id="258" r:id="rId8"/>
    <p:sldId id="259" r:id="rId9"/>
    <p:sldId id="261" r:id="rId10"/>
    <p:sldId id="260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EACDFA-E088-4455-AAA1-2549BF7059B3}" type="datetimeFigureOut">
              <a:rPr lang="en-US" smtClean="0"/>
              <a:t>20-Mar-25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3D51A4B-3191-4227-BFFD-DD6B14B940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4488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 smtClean="0"/>
          </a:p>
          <a:p>
            <a:endParaRPr lang="en-US" sz="2800" b="1" u="sng" dirty="0"/>
          </a:p>
          <a:p>
            <a:r>
              <a:rPr lang="en-US" sz="2800" b="1" u="sng" dirty="0" smtClean="0"/>
              <a:t>LATE.BINDESHWARI BAGHEL GOVT. COLLEGE KUMHARI (C. G)</a:t>
            </a:r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          Assignment By 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              </a:t>
            </a:r>
            <a:r>
              <a:rPr lang="en-US" sz="2800" b="1" u="sng" dirty="0" smtClean="0"/>
              <a:t>GAS LAW</a:t>
            </a:r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2800" b="1" dirty="0" smtClean="0"/>
              <a:t>         GUIDED BY                                               SUBMITTED BY</a:t>
            </a:r>
          </a:p>
          <a:p>
            <a:r>
              <a:rPr lang="en-US" sz="2400" b="1" dirty="0" smtClean="0"/>
              <a:t>Dr. N. JAISHREE MAM                                                   JHARNA SAHU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                                                                                      Bsc. 2</a:t>
            </a:r>
            <a:r>
              <a:rPr lang="en-US" sz="2400" b="1" baseline="30000" dirty="0" smtClean="0"/>
              <a:t>nd</a:t>
            </a:r>
            <a:r>
              <a:rPr lang="en-US" sz="2400" b="1" dirty="0" smtClean="0"/>
              <a:t> sem.</a:t>
            </a:r>
          </a:p>
          <a:p>
            <a:pPr algn="r"/>
            <a:r>
              <a:rPr lang="en-US" sz="2400" b="1" dirty="0"/>
              <a:t> </a:t>
            </a:r>
            <a:r>
              <a:rPr lang="en-US" sz="2400" b="1" dirty="0" smtClean="0"/>
              <a:t>                                  </a:t>
            </a:r>
          </a:p>
          <a:p>
            <a:r>
              <a:rPr lang="en-US" sz="2400" b="1" dirty="0" smtClean="0"/>
              <a:t>                                      </a:t>
            </a:r>
          </a:p>
          <a:p>
            <a:endParaRPr lang="en-US" sz="2800" b="1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04800" y="457200"/>
            <a:ext cx="100584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   </a:t>
            </a:r>
            <a:r>
              <a:rPr lang="en-US" sz="2400" b="1" dirty="0"/>
              <a:t>कुछ सरल और सामान्य नियमों का पालन करती हैं, जो निम्नलिखित </a:t>
            </a:r>
            <a:r>
              <a:rPr lang="en-US" sz="2400" b="1" dirty="0" smtClean="0"/>
              <a:t>हैं :-</a:t>
            </a:r>
          </a:p>
          <a:p>
            <a:endParaRPr lang="en-US" sz="2400" b="1" dirty="0"/>
          </a:p>
          <a:p>
            <a:endParaRPr lang="en-US" sz="2400" b="1" dirty="0" smtClean="0"/>
          </a:p>
          <a:p>
            <a:r>
              <a:rPr lang="en-US" sz="2400" b="1" dirty="0"/>
              <a:t> </a:t>
            </a:r>
            <a:r>
              <a:rPr lang="en-US" sz="2400" b="1" dirty="0" smtClean="0"/>
              <a:t>         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1</a:t>
            </a:r>
            <a:r>
              <a:rPr lang="en-US" sz="2400" b="1" dirty="0" smtClean="0">
                <a:solidFill>
                  <a:srgbClr val="FF0000"/>
                </a:solidFill>
              </a:rPr>
              <a:t>)    </a:t>
            </a:r>
            <a:r>
              <a:rPr lang="en-US" sz="2400" b="1" dirty="0">
                <a:solidFill>
                  <a:srgbClr val="FF0000"/>
                </a:solidFill>
              </a:rPr>
              <a:t>एवोगैड्रो का नियम (Avogadro's law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</a:p>
          <a:p>
            <a:endParaRPr lang="en-US" sz="2400" b="1" dirty="0"/>
          </a:p>
          <a:p>
            <a:endParaRPr lang="en-US" sz="2400" b="1" dirty="0" smtClean="0"/>
          </a:p>
          <a:p>
            <a:r>
              <a:rPr lang="en-US" sz="2400" b="1" dirty="0" smtClean="0"/>
              <a:t>           </a:t>
            </a:r>
            <a:r>
              <a:rPr lang="en-US" sz="2400" b="1" dirty="0" smtClean="0">
                <a:solidFill>
                  <a:srgbClr val="00B050"/>
                </a:solidFill>
              </a:rPr>
              <a:t>(2)    </a:t>
            </a:r>
            <a:r>
              <a:rPr lang="en-US" sz="2400" b="1" dirty="0">
                <a:solidFill>
                  <a:srgbClr val="00B050"/>
                </a:solidFill>
              </a:rPr>
              <a:t>बॉयल का नियम (Boyle's law</a:t>
            </a:r>
            <a:r>
              <a:rPr lang="en-US" sz="2400" b="1" dirty="0" smtClean="0">
                <a:solidFill>
                  <a:srgbClr val="00B050"/>
                </a:solidFill>
              </a:rPr>
              <a:t>)</a:t>
            </a:r>
          </a:p>
          <a:p>
            <a:endParaRPr lang="en-US" sz="2400" b="1" dirty="0"/>
          </a:p>
          <a:p>
            <a:endParaRPr lang="en-US" sz="2400" b="1" dirty="0" smtClean="0"/>
          </a:p>
          <a:p>
            <a:r>
              <a:rPr lang="en-US" sz="2400" b="1" dirty="0"/>
              <a:t> </a:t>
            </a:r>
            <a:r>
              <a:rPr lang="en-US" sz="2400" b="1" dirty="0" smtClean="0"/>
              <a:t>          </a:t>
            </a:r>
            <a:r>
              <a:rPr lang="en-US" sz="2400" b="1" dirty="0" smtClean="0">
                <a:solidFill>
                  <a:srgbClr val="0070C0"/>
                </a:solidFill>
              </a:rPr>
              <a:t>(3)   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चार्ल्स का नियम (Charle's Law)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000" dirty="0"/>
          </a:p>
          <a:p>
            <a:r>
              <a:rPr lang="en-US" sz="2000" dirty="0" smtClean="0"/>
              <a:t>   </a:t>
            </a:r>
          </a:p>
          <a:p>
            <a:r>
              <a:rPr lang="en-US" sz="2000" dirty="0"/>
              <a:t>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   </a:t>
            </a:r>
            <a:endParaRPr lang="en-US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28600"/>
            <a:ext cx="9144000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US" sz="2400" b="1" u="sng" dirty="0" smtClean="0"/>
              <a:t>    </a:t>
            </a:r>
            <a:r>
              <a:rPr lang="en-US" sz="2400" b="1" u="sng" dirty="0" smtClean="0">
                <a:solidFill>
                  <a:srgbClr val="FF0000"/>
                </a:solidFill>
              </a:rPr>
              <a:t>एवोगैड्रो </a:t>
            </a:r>
            <a:r>
              <a:rPr lang="en-US" sz="2400" b="1" u="sng" dirty="0">
                <a:solidFill>
                  <a:srgbClr val="FF0000"/>
                </a:solidFill>
              </a:rPr>
              <a:t>का नियम (Avogadro's law) -  </a:t>
            </a:r>
            <a:endParaRPr lang="en-US" sz="2400" b="1" u="sng" dirty="0" smtClean="0">
              <a:solidFill>
                <a:srgbClr val="FF0000"/>
              </a:solidFill>
            </a:endParaRPr>
          </a:p>
          <a:p>
            <a:pPr marL="342900" indent="-342900">
              <a:buAutoNum type="arabicParenBoth"/>
            </a:pPr>
            <a:endParaRPr lang="en-US" dirty="0"/>
          </a:p>
          <a:p>
            <a:pPr marL="342900" indent="-342900"/>
            <a:r>
              <a:rPr lang="en-US" dirty="0" smtClean="0"/>
              <a:t>"</a:t>
            </a:r>
            <a:r>
              <a:rPr lang="en-US" b="1" dirty="0" err="1"/>
              <a:t>निश्चित</a:t>
            </a:r>
            <a:r>
              <a:rPr lang="en-US" b="1" dirty="0"/>
              <a:t> </a:t>
            </a:r>
            <a:r>
              <a:rPr lang="en-US" b="1" dirty="0" err="1"/>
              <a:t>ताप</a:t>
            </a:r>
            <a:r>
              <a:rPr lang="en-US" b="1" dirty="0"/>
              <a:t> व </a:t>
            </a:r>
            <a:r>
              <a:rPr lang="en-US" b="1" dirty="0" err="1"/>
              <a:t>दाब</a:t>
            </a: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b="1" dirty="0" err="1" smtClean="0"/>
              <a:t>पर</a:t>
            </a:r>
            <a:r>
              <a:rPr lang="en-US" b="1" dirty="0" smtClean="0"/>
              <a:t> </a:t>
            </a:r>
            <a:r>
              <a:rPr lang="en-US" b="1" dirty="0" err="1" smtClean="0"/>
              <a:t>किसी</a:t>
            </a:r>
            <a:r>
              <a:rPr lang="en-US" b="1" dirty="0" smtClean="0"/>
              <a:t>    </a:t>
            </a:r>
            <a:r>
              <a:rPr lang="en-US" b="1" dirty="0" err="1"/>
              <a:t>दिये</a:t>
            </a:r>
            <a:r>
              <a:rPr lang="en-US" b="1" dirty="0"/>
              <a:t> </a:t>
            </a:r>
            <a:r>
              <a:rPr lang="en-US" b="1" dirty="0" err="1"/>
              <a:t>गये</a:t>
            </a:r>
            <a:r>
              <a:rPr lang="en-US" b="1" dirty="0"/>
              <a:t> गैस का आयतन, इसकी </a:t>
            </a:r>
            <a:r>
              <a:rPr lang="en-US" b="1" dirty="0" err="1" smtClean="0"/>
              <a:t>मात्रा</a:t>
            </a:r>
            <a:r>
              <a:rPr lang="en-US" b="1" dirty="0" smtClean="0"/>
              <a:t>  </a:t>
            </a:r>
            <a:r>
              <a:rPr lang="en-US" b="1" dirty="0" err="1"/>
              <a:t>मोलों</a:t>
            </a:r>
            <a:r>
              <a:rPr lang="en-US" b="1" dirty="0"/>
              <a:t> की </a:t>
            </a:r>
            <a:r>
              <a:rPr lang="en-US" b="1" dirty="0" err="1" smtClean="0"/>
              <a:t>संख्या</a:t>
            </a:r>
            <a:r>
              <a:rPr lang="en-US" b="1" dirty="0" smtClean="0"/>
              <a:t>  </a:t>
            </a:r>
            <a:r>
              <a:rPr lang="en-US" b="1" dirty="0" err="1"/>
              <a:t>के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समानुपाती</a:t>
            </a:r>
            <a:endParaRPr lang="en-US" b="1" dirty="0" smtClean="0"/>
          </a:p>
          <a:p>
            <a:pPr marL="342900" indent="-342900"/>
            <a:endParaRPr lang="en-US" b="1" dirty="0"/>
          </a:p>
          <a:p>
            <a:pPr marL="342900" indent="-342900"/>
            <a:r>
              <a:rPr lang="en-US" b="1" dirty="0" smtClean="0"/>
              <a:t> </a:t>
            </a:r>
            <a:r>
              <a:rPr lang="en-US" b="1" dirty="0"/>
              <a:t>होता </a:t>
            </a:r>
            <a:r>
              <a:rPr lang="en-US" b="1" dirty="0" err="1"/>
              <a:t>है</a:t>
            </a:r>
            <a:r>
              <a:rPr lang="en-US" b="1" dirty="0" smtClean="0"/>
              <a:t>।“</a:t>
            </a:r>
          </a:p>
          <a:p>
            <a:pPr marL="342900" indent="-342900"/>
            <a:endParaRPr lang="en-US" dirty="0"/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err="1"/>
              <a:t>अतः</a:t>
            </a:r>
            <a:r>
              <a:rPr lang="en-US" dirty="0"/>
              <a:t> </a:t>
            </a:r>
            <a:r>
              <a:rPr lang="en-US" dirty="0" err="1" smtClean="0"/>
              <a:t>किसी</a:t>
            </a:r>
            <a:r>
              <a:rPr lang="en-US" dirty="0" smtClean="0"/>
              <a:t>  </a:t>
            </a:r>
            <a:r>
              <a:rPr lang="en-US" dirty="0" err="1" smtClean="0"/>
              <a:t>निश्चित</a:t>
            </a:r>
            <a:r>
              <a:rPr lang="en-US" dirty="0" smtClean="0"/>
              <a:t>  </a:t>
            </a:r>
            <a:r>
              <a:rPr lang="en-US" dirty="0" err="1" smtClean="0"/>
              <a:t>ताप</a:t>
            </a:r>
            <a:r>
              <a:rPr lang="en-US" dirty="0" smtClean="0"/>
              <a:t>  </a:t>
            </a:r>
            <a:r>
              <a:rPr lang="en-US" sz="2800" b="1" dirty="0"/>
              <a:t>T</a:t>
            </a:r>
            <a:r>
              <a:rPr lang="en-US" dirty="0"/>
              <a:t> </a:t>
            </a:r>
            <a:r>
              <a:rPr lang="en-US" dirty="0" err="1" smtClean="0"/>
              <a:t>एवं</a:t>
            </a:r>
            <a:r>
              <a:rPr lang="en-US" dirty="0" smtClean="0"/>
              <a:t>    </a:t>
            </a:r>
            <a:r>
              <a:rPr lang="en-US" dirty="0" err="1"/>
              <a:t>दाब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2800" b="1" dirty="0" smtClean="0"/>
              <a:t>P</a:t>
            </a:r>
            <a:r>
              <a:rPr lang="en-US" dirty="0" smtClean="0"/>
              <a:t> </a:t>
            </a:r>
            <a:r>
              <a:rPr lang="en-US" dirty="0" err="1"/>
              <a:t>पर</a:t>
            </a:r>
            <a:r>
              <a:rPr lang="en-US" dirty="0"/>
              <a:t> गैस का आयतन </a:t>
            </a:r>
            <a:r>
              <a:rPr lang="en-US" sz="2400" b="1" dirty="0"/>
              <a:t>V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एवं</a:t>
            </a:r>
            <a:r>
              <a:rPr lang="en-US" dirty="0" smtClean="0"/>
              <a:t>   </a:t>
            </a:r>
            <a:r>
              <a:rPr lang="en-US" dirty="0" err="1" smtClean="0"/>
              <a:t>मात्रा</a:t>
            </a:r>
            <a:r>
              <a:rPr lang="en-US" dirty="0" smtClean="0"/>
              <a:t>   </a:t>
            </a:r>
            <a:r>
              <a:rPr lang="en-US" sz="2800" b="1" dirty="0" smtClean="0"/>
              <a:t>n </a:t>
            </a:r>
            <a:r>
              <a:rPr lang="en-US" dirty="0" smtClean="0"/>
              <a:t> </a:t>
            </a:r>
            <a:r>
              <a:rPr lang="en-US" dirty="0" err="1" smtClean="0"/>
              <a:t>हो</a:t>
            </a:r>
            <a:r>
              <a:rPr lang="en-US" dirty="0" smtClean="0"/>
              <a:t> </a:t>
            </a:r>
            <a:r>
              <a:rPr lang="en-US" dirty="0" err="1" smtClean="0"/>
              <a:t>तो</a:t>
            </a:r>
            <a:r>
              <a:rPr lang="en-US" dirty="0" smtClean="0"/>
              <a:t>  ,</a:t>
            </a:r>
          </a:p>
          <a:p>
            <a:pPr marL="342900" indent="-342900" algn="ctr"/>
            <a:endParaRPr lang="en-US" dirty="0" smtClean="0"/>
          </a:p>
          <a:p>
            <a:pPr marL="342900" indent="-342900" algn="ctr"/>
            <a:r>
              <a:rPr lang="en-US" sz="2800" b="1" dirty="0" smtClean="0"/>
              <a:t>V  α  n   </a:t>
            </a:r>
            <a:r>
              <a:rPr lang="en-US" sz="2000" b="1" dirty="0" smtClean="0"/>
              <a:t>(</a:t>
            </a:r>
            <a:r>
              <a:rPr lang="en-US" sz="2000" dirty="0"/>
              <a:t>, </a:t>
            </a:r>
            <a:r>
              <a:rPr lang="en-US" sz="2000" dirty="0" err="1"/>
              <a:t>जब</a:t>
            </a:r>
            <a:r>
              <a:rPr lang="en-US" sz="2000" dirty="0"/>
              <a:t> P और T </a:t>
            </a:r>
            <a:r>
              <a:rPr lang="en-US" sz="2000" dirty="0" err="1"/>
              <a:t>स्थिर</a:t>
            </a:r>
            <a:r>
              <a:rPr lang="en-US" sz="2000" dirty="0"/>
              <a:t> हैं</a:t>
            </a:r>
            <a:r>
              <a:rPr lang="en-US" sz="2000" dirty="0" smtClean="0"/>
              <a:t>।)</a:t>
            </a:r>
          </a:p>
          <a:p>
            <a:pPr marL="342900" indent="-342900"/>
            <a:r>
              <a:rPr lang="en-US" sz="3200" dirty="0" smtClean="0"/>
              <a:t>                              V = </a:t>
            </a:r>
            <a:r>
              <a:rPr lang="en-US" sz="3200" dirty="0" err="1" smtClean="0"/>
              <a:t>Kn</a:t>
            </a:r>
            <a:endParaRPr lang="en-US" sz="3200" dirty="0" smtClean="0"/>
          </a:p>
          <a:p>
            <a:pPr marL="342900" indent="-342900"/>
            <a:r>
              <a:rPr lang="en-US" sz="2000" b="1" dirty="0" err="1" smtClean="0"/>
              <a:t>मात्रा</a:t>
            </a:r>
            <a:r>
              <a:rPr lang="en-US" sz="2000" b="1" dirty="0" smtClean="0"/>
              <a:t>   (n) </a:t>
            </a:r>
            <a:r>
              <a:rPr lang="en-US" sz="2000" b="1" dirty="0" err="1"/>
              <a:t>को</a:t>
            </a:r>
            <a:r>
              <a:rPr lang="en-US" sz="2000" b="1" dirty="0"/>
              <a:t> </a:t>
            </a:r>
            <a:r>
              <a:rPr lang="en-US" sz="2000" b="1" dirty="0" err="1"/>
              <a:t>सामान्यतः</a:t>
            </a:r>
            <a:r>
              <a:rPr lang="en-US" sz="2000" b="1" dirty="0"/>
              <a:t> </a:t>
            </a:r>
            <a:r>
              <a:rPr lang="en-US" sz="2000" b="1" dirty="0" err="1"/>
              <a:t>ग्राम</a:t>
            </a:r>
            <a:r>
              <a:rPr lang="en-US" sz="2000" b="1" dirty="0"/>
              <a:t> </a:t>
            </a:r>
            <a:r>
              <a:rPr lang="en-US" sz="2000" b="1" dirty="0" err="1"/>
              <a:t>मोल</a:t>
            </a:r>
            <a:r>
              <a:rPr lang="en-US" sz="2000" b="1" dirty="0"/>
              <a:t> (gm-mole) में </a:t>
            </a:r>
            <a:r>
              <a:rPr lang="en-US" sz="2000" b="1" dirty="0" err="1"/>
              <a:t>व्यक्त</a:t>
            </a:r>
            <a:r>
              <a:rPr lang="en-US" sz="2000" b="1" dirty="0"/>
              <a:t> </a:t>
            </a:r>
            <a:r>
              <a:rPr lang="en-US" sz="2000" b="1" dirty="0" err="1"/>
              <a:t>किया</a:t>
            </a:r>
            <a:r>
              <a:rPr lang="en-US" sz="2000" b="1" dirty="0"/>
              <a:t> </a:t>
            </a:r>
            <a:r>
              <a:rPr lang="en-US" sz="2000" b="1" dirty="0" err="1"/>
              <a:t>जाता</a:t>
            </a:r>
            <a:r>
              <a:rPr lang="en-US" sz="2000" b="1" dirty="0"/>
              <a:t> </a:t>
            </a:r>
            <a:r>
              <a:rPr lang="en-US" sz="2000" b="1" dirty="0" err="1"/>
              <a:t>है</a:t>
            </a:r>
            <a:r>
              <a:rPr lang="en-US" sz="2000" b="1" dirty="0"/>
              <a:t> </a:t>
            </a:r>
            <a:r>
              <a:rPr lang="en-US" sz="2000" b="1" dirty="0" smtClean="0"/>
              <a:t>और</a:t>
            </a:r>
            <a:r>
              <a:rPr lang="en-US" sz="2000" b="1" dirty="0"/>
              <a:t> n = w/M </a:t>
            </a:r>
            <a:r>
              <a:rPr lang="en-US" sz="2000" b="1" dirty="0" err="1"/>
              <a:t>जहाँ</a:t>
            </a:r>
            <a:r>
              <a:rPr lang="en-US" sz="2000" b="1" dirty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w </a:t>
            </a:r>
            <a:r>
              <a:rPr lang="en-US" sz="2000" b="1" dirty="0"/>
              <a:t>गैस </a:t>
            </a:r>
            <a:r>
              <a:rPr lang="en-US" sz="2000" b="1" dirty="0" err="1" smtClean="0"/>
              <a:t>द्रव्यमान</a:t>
            </a:r>
            <a:r>
              <a:rPr lang="en-US" sz="2000" b="1" dirty="0" smtClean="0"/>
              <a:t> </a:t>
            </a:r>
            <a:r>
              <a:rPr lang="en-US" sz="2000" b="1" dirty="0" err="1"/>
              <a:t>एवं</a:t>
            </a:r>
            <a:r>
              <a:rPr lang="en-US" sz="2000" b="1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M</a:t>
            </a:r>
            <a:r>
              <a:rPr lang="en-US" sz="2000" b="1" dirty="0"/>
              <a:t> </a:t>
            </a:r>
            <a:r>
              <a:rPr lang="en-US" sz="2000" b="1" dirty="0" err="1" smtClean="0"/>
              <a:t>अणुभार</a:t>
            </a:r>
            <a:r>
              <a:rPr lang="en-US" sz="2000" b="1" dirty="0"/>
              <a:t> </a:t>
            </a:r>
            <a:r>
              <a:rPr lang="en-US" sz="2000" b="1" dirty="0" err="1" smtClean="0"/>
              <a:t>है</a:t>
            </a:r>
            <a:endParaRPr lang="en-US" sz="2000" b="1" dirty="0" smtClean="0"/>
          </a:p>
          <a:p>
            <a:pPr marL="342900" indent="-342900"/>
            <a:endParaRPr lang="en-US" sz="2000" b="1" dirty="0" smtClean="0"/>
          </a:p>
          <a:p>
            <a:pPr marL="342900" indent="-342900"/>
            <a:r>
              <a:rPr lang="en-US" sz="2000" dirty="0" err="1"/>
              <a:t>किसी</a:t>
            </a:r>
            <a:r>
              <a:rPr lang="en-US" sz="2000" dirty="0"/>
              <a:t> गैस </a:t>
            </a:r>
            <a:r>
              <a:rPr lang="en-US" sz="2000" dirty="0" err="1"/>
              <a:t>के</a:t>
            </a:r>
            <a:r>
              <a:rPr lang="en-US" sz="2000" dirty="0"/>
              <a:t> </a:t>
            </a:r>
            <a:r>
              <a:rPr lang="en-US" sz="2000" dirty="0" err="1"/>
              <a:t>लिए</a:t>
            </a:r>
            <a:r>
              <a:rPr lang="en-US" sz="2000" dirty="0"/>
              <a:t> NTP </a:t>
            </a:r>
            <a:r>
              <a:rPr lang="en-US" sz="2000" dirty="0" err="1"/>
              <a:t>पर</a:t>
            </a:r>
            <a:r>
              <a:rPr lang="en-US" sz="2000" dirty="0"/>
              <a:t> 1 </a:t>
            </a:r>
            <a:r>
              <a:rPr lang="en-US" sz="2000" dirty="0" err="1" smtClean="0"/>
              <a:t>मोल</a:t>
            </a:r>
            <a:r>
              <a:rPr lang="en-US" sz="2000" b="1" dirty="0" smtClean="0"/>
              <a:t> </a:t>
            </a:r>
            <a:r>
              <a:rPr lang="en-US" sz="2000" dirty="0" err="1" smtClean="0"/>
              <a:t>अणुओं</a:t>
            </a:r>
            <a:r>
              <a:rPr lang="en-US" sz="2000" dirty="0" smtClean="0"/>
              <a:t>( </a:t>
            </a:r>
            <a:r>
              <a:rPr lang="en-US" sz="2000" dirty="0"/>
              <a:t>6 </a:t>
            </a:r>
            <a:r>
              <a:rPr lang="en-US" sz="2000" dirty="0" smtClean="0"/>
              <a:t>x 0.23 </a:t>
            </a:r>
            <a:r>
              <a:rPr lang="en-US" sz="2000" dirty="0"/>
              <a:t>x</a:t>
            </a:r>
            <a:r>
              <a:rPr lang="en-US" sz="2000" dirty="0" smtClean="0"/>
              <a:t> </a:t>
            </a:r>
            <a:r>
              <a:rPr lang="en-US" dirty="0" smtClean="0"/>
              <a:t>10. 23) </a:t>
            </a:r>
            <a:r>
              <a:rPr lang="en-US" sz="2000" dirty="0" smtClean="0"/>
              <a:t> </a:t>
            </a:r>
            <a:r>
              <a:rPr lang="en-US" sz="2000" dirty="0"/>
              <a:t>का आयतन 22.4 </a:t>
            </a:r>
            <a:r>
              <a:rPr lang="en-US" sz="2000" dirty="0" err="1"/>
              <a:t>लीटर</a:t>
            </a:r>
            <a:r>
              <a:rPr lang="en-US" sz="2000" dirty="0"/>
              <a:t> होता </a:t>
            </a:r>
            <a:r>
              <a:rPr lang="en-US" sz="2000" dirty="0" err="1"/>
              <a:t>है</a:t>
            </a:r>
            <a:r>
              <a:rPr lang="en-US" sz="2000" dirty="0" smtClean="0"/>
              <a:t>।</a:t>
            </a:r>
          </a:p>
          <a:p>
            <a:pPr marL="342900" indent="-342900"/>
            <a:endParaRPr lang="en-US" sz="2000" b="1" dirty="0" smtClean="0"/>
          </a:p>
          <a:p>
            <a:pPr marL="342900" indent="-342900"/>
            <a:endParaRPr lang="en-US" sz="2800" dirty="0" smtClean="0"/>
          </a:p>
          <a:p>
            <a:pPr marL="342900" indent="-342900" algn="ctr"/>
            <a:endParaRPr lang="en-US" sz="2000" b="1" dirty="0" smtClean="0"/>
          </a:p>
          <a:p>
            <a:pPr marL="342900" indent="-342900" algn="ctr"/>
            <a:r>
              <a:rPr lang="en-US" sz="2000" b="1" dirty="0" smtClean="0"/>
              <a:t> </a:t>
            </a:r>
            <a:endParaRPr lang="en-US" sz="2800" b="1" dirty="0"/>
          </a:p>
          <a:p>
            <a:pPr marL="342900" indent="-342900"/>
            <a:endParaRPr lang="en-US" dirty="0"/>
          </a:p>
          <a:p>
            <a:r>
              <a:rPr lang="en-US" dirty="0"/>
              <a:t> </a:t>
            </a:r>
          </a:p>
          <a:p>
            <a:pPr marL="342900" indent="-342900"/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5562600"/>
            <a:ext cx="899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अणुओं</a:t>
            </a:r>
            <a:r>
              <a:rPr lang="en-US" b="1" dirty="0"/>
              <a:t> की </a:t>
            </a:r>
            <a:r>
              <a:rPr lang="en-US" b="1" dirty="0" err="1"/>
              <a:t>संख्या</a:t>
            </a:r>
            <a:r>
              <a:rPr lang="en-US" b="1" dirty="0"/>
              <a:t> </a:t>
            </a:r>
            <a:r>
              <a:rPr lang="en-US" b="1" dirty="0" err="1"/>
              <a:t>बढ़ने</a:t>
            </a:r>
            <a:r>
              <a:rPr lang="en-US" b="1" dirty="0"/>
              <a:t> </a:t>
            </a:r>
            <a:r>
              <a:rPr lang="en-US" b="1" dirty="0" err="1"/>
              <a:t>पर</a:t>
            </a:r>
            <a:r>
              <a:rPr lang="en-US" b="1" dirty="0"/>
              <a:t> गैस </a:t>
            </a:r>
            <a:r>
              <a:rPr lang="en-US" b="1" dirty="0" err="1"/>
              <a:t>के</a:t>
            </a:r>
            <a:r>
              <a:rPr lang="en-US" b="1" dirty="0"/>
              <a:t> आयतन में </a:t>
            </a:r>
            <a:r>
              <a:rPr lang="en-US" b="1" dirty="0" err="1"/>
              <a:t>भी</a:t>
            </a:r>
            <a:r>
              <a:rPr lang="en-US" b="1" dirty="0"/>
              <a:t> </a:t>
            </a:r>
            <a:r>
              <a:rPr lang="en-US" b="1" dirty="0" err="1"/>
              <a:t>वृद्धि</a:t>
            </a:r>
            <a:r>
              <a:rPr lang="en-US" b="1" dirty="0"/>
              <a:t> </a:t>
            </a:r>
            <a:r>
              <a:rPr lang="en-US" b="1" dirty="0" err="1"/>
              <a:t>होती</a:t>
            </a:r>
            <a:r>
              <a:rPr lang="en-US" b="1" dirty="0"/>
              <a:t> </a:t>
            </a:r>
            <a:r>
              <a:rPr lang="en-US" b="1" dirty="0" err="1"/>
              <a:t>है</a:t>
            </a:r>
            <a:r>
              <a:rPr lang="en-US" b="1" dirty="0"/>
              <a:t> </a:t>
            </a:r>
            <a:r>
              <a:rPr lang="en-US" b="1" dirty="0" err="1"/>
              <a:t>अर्थात्</a:t>
            </a:r>
            <a:r>
              <a:rPr lang="en-US" b="1" dirty="0"/>
              <a:t> </a:t>
            </a:r>
            <a:r>
              <a:rPr lang="en-US" b="1" dirty="0" err="1"/>
              <a:t>समान</a:t>
            </a:r>
            <a:r>
              <a:rPr lang="en-US" b="1" dirty="0"/>
              <a:t> </a:t>
            </a:r>
            <a:r>
              <a:rPr lang="en-US" b="1" dirty="0" err="1"/>
              <a:t>ताप</a:t>
            </a:r>
            <a:r>
              <a:rPr lang="en-US" b="1" dirty="0"/>
              <a:t> </a:t>
            </a:r>
            <a:r>
              <a:rPr lang="en-US" b="1" dirty="0" err="1"/>
              <a:t>एवं</a:t>
            </a:r>
            <a:r>
              <a:rPr lang="en-US" b="1" dirty="0"/>
              <a:t> </a:t>
            </a:r>
            <a:r>
              <a:rPr lang="en-US" b="1" dirty="0" err="1"/>
              <a:t>दाब</a:t>
            </a:r>
            <a:r>
              <a:rPr lang="en-US" b="1" dirty="0"/>
              <a:t> </a:t>
            </a:r>
            <a:r>
              <a:rPr lang="en-US" b="1" dirty="0" err="1"/>
              <a:t>पर</a:t>
            </a:r>
            <a:r>
              <a:rPr lang="en-US" b="1" dirty="0"/>
              <a:t> </a:t>
            </a:r>
            <a:r>
              <a:rPr lang="en-US" b="1" dirty="0" err="1"/>
              <a:t>विभिन्न</a:t>
            </a:r>
            <a:r>
              <a:rPr lang="en-US" b="1" dirty="0"/>
              <a:t> </a:t>
            </a:r>
            <a:r>
              <a:rPr lang="en-US" b="1" dirty="0" err="1"/>
              <a:t>गैसों</a:t>
            </a:r>
            <a:r>
              <a:rPr lang="en-US" b="1" dirty="0"/>
              <a:t> </a:t>
            </a:r>
            <a:r>
              <a:rPr lang="en-US" b="1" dirty="0" err="1"/>
              <a:t>के</a:t>
            </a:r>
            <a:r>
              <a:rPr lang="en-US" b="1" dirty="0"/>
              <a:t> </a:t>
            </a:r>
            <a:r>
              <a:rPr lang="en-US" b="1" dirty="0" err="1"/>
              <a:t>समान</a:t>
            </a:r>
            <a:r>
              <a:rPr lang="en-US" b="1" dirty="0"/>
              <a:t> आयतन में </a:t>
            </a:r>
            <a:r>
              <a:rPr lang="en-US" b="1" dirty="0" err="1"/>
              <a:t>उपस्थित</a:t>
            </a:r>
            <a:r>
              <a:rPr lang="en-US" b="1" dirty="0"/>
              <a:t> </a:t>
            </a:r>
            <a:r>
              <a:rPr lang="en-US" b="1" dirty="0" err="1"/>
              <a:t>अणुओं</a:t>
            </a:r>
            <a:r>
              <a:rPr lang="en-US" b="1" dirty="0"/>
              <a:t> की </a:t>
            </a:r>
            <a:r>
              <a:rPr lang="en-US" b="1" dirty="0" err="1"/>
              <a:t>संख्या</a:t>
            </a:r>
            <a:r>
              <a:rPr lang="en-US" b="1" dirty="0"/>
              <a:t> </a:t>
            </a:r>
            <a:r>
              <a:rPr lang="en-US" b="1" dirty="0" err="1"/>
              <a:t>समान</a:t>
            </a:r>
            <a:r>
              <a:rPr lang="en-US" b="1" dirty="0"/>
              <a:t> </a:t>
            </a:r>
            <a:r>
              <a:rPr lang="en-US" b="1" dirty="0" err="1"/>
              <a:t>होती</a:t>
            </a:r>
            <a:r>
              <a:rPr lang="en-US" b="1" dirty="0"/>
              <a:t> </a:t>
            </a:r>
            <a:r>
              <a:rPr lang="en-US" b="1" dirty="0" err="1"/>
              <a:t>है</a:t>
            </a:r>
            <a:r>
              <a:rPr lang="en-US" b="1" dirty="0"/>
              <a:t>।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09600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Both" startAt="2"/>
            </a:pPr>
            <a:r>
              <a:rPr lang="en-US" sz="2400" b="1" u="sng" dirty="0" smtClean="0">
                <a:solidFill>
                  <a:srgbClr val="00B050"/>
                </a:solidFill>
              </a:rPr>
              <a:t>बॉयल </a:t>
            </a:r>
            <a:r>
              <a:rPr lang="en-US" sz="2400" b="1" u="sng" dirty="0">
                <a:solidFill>
                  <a:srgbClr val="00B050"/>
                </a:solidFill>
              </a:rPr>
              <a:t>का नियम (Boyle's law) </a:t>
            </a:r>
            <a:r>
              <a:rPr lang="en-US" sz="2400" b="1" u="sng" dirty="0" smtClean="0">
                <a:solidFill>
                  <a:srgbClr val="00B050"/>
                </a:solidFill>
              </a:rPr>
              <a:t>–</a:t>
            </a:r>
          </a:p>
          <a:p>
            <a:pPr marL="457200" indent="-457200">
              <a:buAutoNum type="arabicParenBoth" startAt="2"/>
            </a:pPr>
            <a:endParaRPr lang="en-US" sz="2400" b="1" dirty="0"/>
          </a:p>
          <a:p>
            <a:pPr marL="457200" indent="-457200"/>
            <a:r>
              <a:rPr lang="en-US" sz="2400" dirty="0"/>
              <a:t>"</a:t>
            </a:r>
            <a:r>
              <a:rPr lang="en-US" sz="2400" dirty="0" err="1"/>
              <a:t>स्थिर</a:t>
            </a:r>
            <a:r>
              <a:rPr lang="en-US" sz="2400" dirty="0"/>
              <a:t> </a:t>
            </a:r>
            <a:r>
              <a:rPr lang="en-US" sz="2400" dirty="0" err="1"/>
              <a:t>ताप</a:t>
            </a:r>
            <a:r>
              <a:rPr lang="en-US" sz="2400" dirty="0"/>
              <a:t> </a:t>
            </a:r>
            <a:r>
              <a:rPr lang="en-US" sz="2400" dirty="0" err="1"/>
              <a:t>पर</a:t>
            </a:r>
            <a:r>
              <a:rPr lang="en-US" sz="2400" dirty="0"/>
              <a:t> </a:t>
            </a:r>
            <a:r>
              <a:rPr lang="en-US" sz="2400" dirty="0" err="1"/>
              <a:t>किसी</a:t>
            </a:r>
            <a:r>
              <a:rPr lang="en-US" sz="2400" dirty="0"/>
              <a:t> गैस </a:t>
            </a:r>
            <a:r>
              <a:rPr lang="en-US" sz="2400" dirty="0" err="1"/>
              <a:t>के</a:t>
            </a:r>
            <a:r>
              <a:rPr lang="en-US" sz="2400" dirty="0"/>
              <a:t> </a:t>
            </a:r>
            <a:r>
              <a:rPr lang="en-US" sz="2400" dirty="0" err="1"/>
              <a:t>निश्चित</a:t>
            </a:r>
            <a:r>
              <a:rPr lang="en-US" sz="2400" dirty="0"/>
              <a:t> </a:t>
            </a:r>
            <a:r>
              <a:rPr lang="en-US" sz="2400" dirty="0" err="1"/>
              <a:t>मात्रा</a:t>
            </a:r>
            <a:r>
              <a:rPr lang="en-US" sz="2400" dirty="0"/>
              <a:t> का आयतन, </a:t>
            </a:r>
            <a:r>
              <a:rPr lang="en-US" sz="2400" dirty="0" err="1"/>
              <a:t>उसके</a:t>
            </a:r>
            <a:r>
              <a:rPr lang="en-US" sz="2400" dirty="0"/>
              <a:t> </a:t>
            </a:r>
            <a:r>
              <a:rPr lang="en-US" sz="2400" dirty="0" err="1"/>
              <a:t>दाब</a:t>
            </a:r>
            <a:r>
              <a:rPr lang="en-US" sz="2400" dirty="0"/>
              <a:t> </a:t>
            </a:r>
            <a:r>
              <a:rPr lang="en-US" sz="2400" dirty="0" err="1"/>
              <a:t>के</a:t>
            </a:r>
            <a:r>
              <a:rPr lang="en-US" sz="2400" dirty="0"/>
              <a:t> </a:t>
            </a:r>
            <a:r>
              <a:rPr lang="en-US" sz="2400" dirty="0" err="1"/>
              <a:t>व्युत्क्रमानुपाती</a:t>
            </a:r>
            <a:r>
              <a:rPr lang="en-US" sz="2400" dirty="0"/>
              <a:t> होता </a:t>
            </a:r>
            <a:r>
              <a:rPr lang="en-US" sz="2400" dirty="0" err="1"/>
              <a:t>है</a:t>
            </a:r>
            <a:r>
              <a:rPr lang="en-US" sz="2400" dirty="0" smtClean="0"/>
              <a:t>।“</a:t>
            </a:r>
          </a:p>
          <a:p>
            <a:pPr marL="457200" indent="-457200"/>
            <a:endParaRPr lang="en-US" sz="2400" dirty="0"/>
          </a:p>
          <a:p>
            <a:pPr marL="457200" indent="-457200"/>
            <a:r>
              <a:rPr lang="en-US" sz="2400" dirty="0" smtClean="0"/>
              <a:t>                           </a:t>
            </a:r>
            <a:r>
              <a:rPr lang="en-US" sz="2400" dirty="0" err="1" smtClean="0"/>
              <a:t>अर्थात्</a:t>
            </a:r>
            <a:r>
              <a:rPr lang="en-US" sz="2400" dirty="0" smtClean="0"/>
              <a:t>               </a:t>
            </a:r>
            <a:r>
              <a:rPr lang="en-US" sz="2400" b="1" dirty="0" smtClean="0"/>
              <a:t>V  </a:t>
            </a:r>
            <a:r>
              <a:rPr lang="el-GR" sz="2400" b="1" dirty="0" smtClean="0"/>
              <a:t>α</a:t>
            </a:r>
            <a:r>
              <a:rPr lang="en-US" sz="2400" b="1" dirty="0" smtClean="0"/>
              <a:t> </a:t>
            </a:r>
            <a:r>
              <a:rPr lang="el-GR" sz="2400" b="1" dirty="0" smtClean="0"/>
              <a:t> </a:t>
            </a:r>
            <a:r>
              <a:rPr lang="en-US" sz="2400" b="1" dirty="0" smtClean="0"/>
              <a:t>1/P</a:t>
            </a:r>
          </a:p>
          <a:p>
            <a:pPr marL="457200" indent="-457200"/>
            <a:endParaRPr lang="en-US" sz="2400" dirty="0"/>
          </a:p>
          <a:p>
            <a:pPr marL="457200" indent="-457200"/>
            <a:r>
              <a:rPr lang="en-US" sz="2400" dirty="0" smtClean="0"/>
              <a:t>                                                     </a:t>
            </a:r>
            <a:r>
              <a:rPr lang="en-US" sz="2400" b="1" dirty="0" smtClean="0"/>
              <a:t>V = K/P</a:t>
            </a:r>
          </a:p>
          <a:p>
            <a:pPr marL="457200" indent="-457200"/>
            <a:endParaRPr lang="en-US" sz="2000" dirty="0" smtClean="0"/>
          </a:p>
          <a:p>
            <a:pPr marL="457200" indent="-457200"/>
            <a:r>
              <a:rPr lang="en-US" sz="2000" dirty="0" err="1" smtClean="0"/>
              <a:t>जहाँ</a:t>
            </a:r>
            <a:r>
              <a:rPr lang="en-US" sz="2000" dirty="0" smtClean="0"/>
              <a:t> </a:t>
            </a:r>
            <a:r>
              <a:rPr lang="en-US" sz="2000" dirty="0"/>
              <a:t>K </a:t>
            </a:r>
            <a:r>
              <a:rPr lang="en-US" sz="2000" dirty="0" err="1"/>
              <a:t>एक</a:t>
            </a:r>
            <a:r>
              <a:rPr lang="en-US" sz="2000" dirty="0"/>
              <a:t> </a:t>
            </a:r>
            <a:r>
              <a:rPr lang="en-US" sz="2000" dirty="0" err="1"/>
              <a:t>स्थिरांक</a:t>
            </a:r>
            <a:r>
              <a:rPr lang="en-US" sz="2000" dirty="0"/>
              <a:t> </a:t>
            </a:r>
            <a:r>
              <a:rPr lang="en-US" sz="2000" dirty="0" err="1"/>
              <a:t>है</a:t>
            </a:r>
            <a:r>
              <a:rPr lang="en-US" sz="2000" dirty="0"/>
              <a:t> </a:t>
            </a:r>
            <a:r>
              <a:rPr lang="en-US" sz="2000" dirty="0" err="1" smtClean="0"/>
              <a:t>एवं</a:t>
            </a:r>
            <a:r>
              <a:rPr lang="en-US" sz="2000" dirty="0" smtClean="0"/>
              <a:t> </a:t>
            </a:r>
            <a:r>
              <a:rPr lang="en-US" sz="2000" dirty="0" err="1"/>
              <a:t>इसका</a:t>
            </a:r>
            <a:r>
              <a:rPr lang="en-US" sz="2000" dirty="0"/>
              <a:t> </a:t>
            </a:r>
            <a:r>
              <a:rPr lang="en-US" sz="2000" dirty="0" err="1" smtClean="0"/>
              <a:t>मान</a:t>
            </a:r>
            <a:r>
              <a:rPr lang="en-US" sz="2000" dirty="0" smtClean="0"/>
              <a:t> </a:t>
            </a:r>
          </a:p>
          <a:p>
            <a:pPr marL="457200" indent="-457200"/>
            <a:endParaRPr lang="en-US" sz="2000" dirty="0"/>
          </a:p>
          <a:p>
            <a:pPr marL="514350" indent="-514350">
              <a:buAutoNum type="romanLcParenBoth"/>
            </a:pPr>
            <a:r>
              <a:rPr lang="en-US" sz="2000" dirty="0" smtClean="0"/>
              <a:t>गैस </a:t>
            </a:r>
            <a:r>
              <a:rPr lang="en-US" sz="2000" dirty="0"/>
              <a:t>की </a:t>
            </a:r>
            <a:r>
              <a:rPr lang="en-US" sz="2000" dirty="0" err="1"/>
              <a:t>प्रकृति</a:t>
            </a:r>
            <a:r>
              <a:rPr lang="en-US" sz="2000" dirty="0"/>
              <a:t>, (ii) गैस का </a:t>
            </a:r>
            <a:r>
              <a:rPr lang="en-US" sz="2000" dirty="0" err="1"/>
              <a:t>ताप</a:t>
            </a:r>
            <a:r>
              <a:rPr lang="en-US" sz="2000" dirty="0"/>
              <a:t> और (iii) गैस की </a:t>
            </a:r>
            <a:r>
              <a:rPr lang="en-US" sz="2000" dirty="0" err="1"/>
              <a:t>मात्रा</a:t>
            </a:r>
            <a:r>
              <a:rPr lang="en-US" sz="2000" dirty="0"/>
              <a:t> </a:t>
            </a:r>
            <a:r>
              <a:rPr lang="en-US" sz="2000" dirty="0" err="1"/>
              <a:t>पर</a:t>
            </a:r>
            <a:r>
              <a:rPr lang="en-US" sz="2000" dirty="0"/>
              <a:t> </a:t>
            </a:r>
            <a:r>
              <a:rPr lang="en-US" sz="2000" dirty="0" err="1"/>
              <a:t>निर्भर</a:t>
            </a:r>
            <a:r>
              <a:rPr lang="en-US" sz="2000" dirty="0"/>
              <a:t> </a:t>
            </a:r>
            <a:r>
              <a:rPr lang="en-US" sz="2000" dirty="0" err="1"/>
              <a:t>करता</a:t>
            </a:r>
            <a:r>
              <a:rPr lang="en-US" sz="2000" dirty="0"/>
              <a:t> </a:t>
            </a:r>
            <a:r>
              <a:rPr lang="en-US" sz="2000" dirty="0" err="1" smtClean="0"/>
              <a:t>है</a:t>
            </a:r>
            <a:r>
              <a:rPr lang="en-US" sz="2000" dirty="0" smtClean="0"/>
              <a:t>।</a:t>
            </a:r>
          </a:p>
          <a:p>
            <a:pPr marL="514350" indent="-514350"/>
            <a:endParaRPr lang="en-US" sz="2000" dirty="0" smtClean="0"/>
          </a:p>
          <a:p>
            <a:pPr marL="514350" indent="-514350" algn="ctr"/>
            <a:r>
              <a:rPr lang="en-US" sz="2000" dirty="0" err="1" smtClean="0"/>
              <a:t>अतः</a:t>
            </a:r>
            <a:r>
              <a:rPr lang="en-US" sz="2000" dirty="0" smtClean="0"/>
              <a:t> </a:t>
            </a:r>
            <a:r>
              <a:rPr lang="en-US" sz="2400" b="1" dirty="0" smtClean="0"/>
              <a:t>,        PV = K            </a:t>
            </a:r>
            <a:r>
              <a:rPr lang="en-US" sz="2000" dirty="0" smtClean="0"/>
              <a:t>(</a:t>
            </a:r>
            <a:r>
              <a:rPr lang="en-US" sz="2000" dirty="0" err="1" smtClean="0"/>
              <a:t>जहाँ</a:t>
            </a:r>
            <a:r>
              <a:rPr lang="en-US" sz="2000" dirty="0" smtClean="0"/>
              <a:t> K </a:t>
            </a:r>
            <a:r>
              <a:rPr lang="en-US" sz="2000" dirty="0" err="1" smtClean="0"/>
              <a:t>स्थिरांक</a:t>
            </a:r>
            <a:r>
              <a:rPr lang="en-US" sz="2000" dirty="0" smtClean="0"/>
              <a:t> </a:t>
            </a:r>
            <a:r>
              <a:rPr lang="en-US" sz="2000" dirty="0" err="1" smtClean="0"/>
              <a:t>है</a:t>
            </a:r>
            <a:r>
              <a:rPr lang="en-US" sz="2000" dirty="0" smtClean="0"/>
              <a:t>)।</a:t>
            </a:r>
          </a:p>
          <a:p>
            <a:pPr marL="514350" indent="-514350" algn="ctr"/>
            <a:endParaRPr lang="en-US" sz="2000" dirty="0" smtClean="0"/>
          </a:p>
          <a:p>
            <a:pPr marL="457200" indent="-457200"/>
            <a:endParaRPr lang="en-US" sz="2400" dirty="0"/>
          </a:p>
          <a:p>
            <a:pPr marL="457200" indent="-457200"/>
            <a:endParaRPr lang="en-US" sz="24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81000"/>
            <a:ext cx="9144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किसी</a:t>
            </a:r>
            <a:r>
              <a:rPr lang="en-US" dirty="0"/>
              <a:t> गैस की </a:t>
            </a:r>
            <a:r>
              <a:rPr lang="en-US" dirty="0" err="1"/>
              <a:t>प्रारंभिक</a:t>
            </a:r>
            <a:r>
              <a:rPr lang="en-US" dirty="0"/>
              <a:t> </a:t>
            </a:r>
            <a:r>
              <a:rPr lang="en-US" dirty="0" err="1"/>
              <a:t>अवस्था</a:t>
            </a:r>
            <a:r>
              <a:rPr lang="en-US" dirty="0"/>
              <a:t> में </a:t>
            </a:r>
            <a:r>
              <a:rPr lang="en-US" dirty="0" err="1" smtClean="0"/>
              <a:t>दाब</a:t>
            </a:r>
            <a:r>
              <a:rPr lang="en-US" dirty="0" smtClean="0"/>
              <a:t> </a:t>
            </a:r>
            <a:r>
              <a:rPr lang="en-US" sz="2400" b="1" dirty="0"/>
              <a:t>P</a:t>
            </a:r>
            <a:r>
              <a:rPr lang="en-US" sz="2400" b="1" baseline="-25000" dirty="0"/>
              <a:t>1</a:t>
            </a:r>
            <a:r>
              <a:rPr lang="en-US" baseline="-25000" dirty="0"/>
              <a:t> </a:t>
            </a:r>
            <a:r>
              <a:rPr lang="en-US" dirty="0" smtClean="0"/>
              <a:t> </a:t>
            </a:r>
            <a:r>
              <a:rPr lang="en-US" dirty="0" err="1"/>
              <a:t>एवं</a:t>
            </a:r>
            <a:r>
              <a:rPr lang="en-US" dirty="0"/>
              <a:t> आयतन </a:t>
            </a:r>
            <a:r>
              <a:rPr lang="en-US" dirty="0" err="1"/>
              <a:t>क्रमशः</a:t>
            </a:r>
            <a:r>
              <a:rPr lang="en-US" dirty="0"/>
              <a:t> </a:t>
            </a:r>
            <a:r>
              <a:rPr lang="en-US" dirty="0" err="1"/>
              <a:t>एवं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2400" b="1" dirty="0" smtClean="0"/>
              <a:t>V</a:t>
            </a:r>
            <a:r>
              <a:rPr lang="en-US" sz="2400" b="1" baseline="-25000" dirty="0" smtClean="0"/>
              <a:t>1</a:t>
            </a:r>
            <a:r>
              <a:rPr lang="en-US" sz="2000" b="1" dirty="0" smtClean="0"/>
              <a:t> </a:t>
            </a:r>
            <a:r>
              <a:rPr lang="en-US" dirty="0" err="1" smtClean="0"/>
              <a:t>तथा</a:t>
            </a:r>
            <a:r>
              <a:rPr lang="en-US" dirty="0" smtClean="0"/>
              <a:t> </a:t>
            </a:r>
            <a:r>
              <a:rPr lang="en-US" dirty="0" err="1"/>
              <a:t>अन्तिम</a:t>
            </a:r>
            <a:r>
              <a:rPr lang="en-US" dirty="0"/>
              <a:t> </a:t>
            </a:r>
            <a:r>
              <a:rPr lang="en-US" dirty="0" err="1" smtClean="0"/>
              <a:t>अवस्था</a:t>
            </a:r>
            <a:r>
              <a:rPr lang="en-US" dirty="0" smtClean="0"/>
              <a:t> </a:t>
            </a:r>
            <a:r>
              <a:rPr lang="en-US" sz="2400" b="1" dirty="0" smtClean="0"/>
              <a:t>P</a:t>
            </a:r>
            <a:r>
              <a:rPr lang="en-US" sz="2400" b="1" baseline="-25000" dirty="0" smtClean="0"/>
              <a:t>2</a:t>
            </a:r>
            <a:r>
              <a:rPr lang="en-US" sz="2400" dirty="0" smtClean="0"/>
              <a:t> </a:t>
            </a:r>
            <a:r>
              <a:rPr lang="en-US" dirty="0" smtClean="0"/>
              <a:t>में </a:t>
            </a:r>
            <a:r>
              <a:rPr lang="en-US" dirty="0" err="1" smtClean="0"/>
              <a:t>एवं</a:t>
            </a:r>
            <a:r>
              <a:rPr lang="en-US" dirty="0" smtClean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baseline="-25000" dirty="0"/>
              <a:t> </a:t>
            </a:r>
            <a:r>
              <a:rPr lang="en-US" dirty="0" err="1" smtClean="0"/>
              <a:t>हो</a:t>
            </a:r>
            <a:r>
              <a:rPr lang="en-US" dirty="0" smtClean="0"/>
              <a:t> </a:t>
            </a:r>
            <a:r>
              <a:rPr lang="en-US" dirty="0" err="1"/>
              <a:t>तो</a:t>
            </a:r>
            <a:r>
              <a:rPr lang="en-US" dirty="0" smtClean="0"/>
              <a:t>,</a:t>
            </a:r>
          </a:p>
          <a:p>
            <a:endParaRPr lang="en-US" dirty="0"/>
          </a:p>
          <a:p>
            <a:r>
              <a:rPr lang="en-US" dirty="0"/>
              <a:t>बॉयल </a:t>
            </a:r>
            <a:r>
              <a:rPr lang="en-US" dirty="0" err="1"/>
              <a:t>के</a:t>
            </a:r>
            <a:r>
              <a:rPr lang="en-US" dirty="0"/>
              <a:t> </a:t>
            </a:r>
            <a:r>
              <a:rPr lang="en-US" dirty="0" err="1"/>
              <a:t>नियमानुसार</a:t>
            </a:r>
            <a:r>
              <a:rPr lang="en-US" dirty="0"/>
              <a:t>, </a:t>
            </a:r>
            <a:endParaRPr lang="en-US" dirty="0" smtClean="0"/>
          </a:p>
          <a:p>
            <a:pPr algn="ctr"/>
            <a:r>
              <a:rPr lang="en-US" sz="2800" b="1" dirty="0" smtClean="0"/>
              <a:t>P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 </a:t>
            </a:r>
            <a:r>
              <a:rPr lang="en-US" sz="2800" b="1" dirty="0" smtClean="0"/>
              <a:t>V</a:t>
            </a:r>
            <a:r>
              <a:rPr lang="en-US" sz="2800" b="1" baseline="-25000" dirty="0" smtClean="0"/>
              <a:t>1 </a:t>
            </a:r>
            <a:r>
              <a:rPr lang="en-US" sz="2800" b="1" dirty="0" smtClean="0"/>
              <a:t>= </a:t>
            </a:r>
            <a:r>
              <a:rPr lang="en-US" sz="2800" b="1" dirty="0"/>
              <a:t>K </a:t>
            </a:r>
          </a:p>
          <a:p>
            <a:r>
              <a:rPr lang="en-US" dirty="0" smtClean="0"/>
              <a:t>                                   </a:t>
            </a:r>
          </a:p>
          <a:p>
            <a:endParaRPr lang="en-US" dirty="0"/>
          </a:p>
          <a:p>
            <a:r>
              <a:rPr lang="en-US" dirty="0" smtClean="0"/>
              <a:t>                                    </a:t>
            </a:r>
            <a:r>
              <a:rPr lang="en-US" dirty="0" err="1" smtClean="0"/>
              <a:t>तथा</a:t>
            </a:r>
            <a:r>
              <a:rPr lang="en-US" dirty="0" smtClean="0"/>
              <a:t>                                </a:t>
            </a:r>
            <a:r>
              <a:rPr lang="en-US" sz="2800" b="1" dirty="0" smtClean="0"/>
              <a:t>P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</a:t>
            </a:r>
            <a:r>
              <a:rPr lang="en-US" sz="2800" b="1" dirty="0" smtClean="0"/>
              <a:t>V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</a:t>
            </a:r>
            <a:r>
              <a:rPr lang="en-US" sz="2800" b="1" dirty="0" smtClean="0"/>
              <a:t>= K</a:t>
            </a:r>
            <a:r>
              <a:rPr lang="en-US" sz="2800" b="1" dirty="0" smtClean="0"/>
              <a:t>                                               </a:t>
            </a:r>
            <a:endParaRPr lang="en-US" b="1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800" b="1" dirty="0" err="1" smtClean="0"/>
              <a:t>अर्थात्</a:t>
            </a:r>
            <a:r>
              <a:rPr lang="en-US" sz="2800" b="1" dirty="0" smtClean="0"/>
              <a:t>      </a:t>
            </a:r>
            <a:r>
              <a:rPr lang="en-US" sz="2800" b="1" dirty="0" smtClean="0">
                <a:solidFill>
                  <a:srgbClr val="FF0000"/>
                </a:solidFill>
              </a:rPr>
              <a:t>P</a:t>
            </a:r>
            <a:r>
              <a:rPr lang="en-US" sz="2800" b="1" baseline="-25000" dirty="0" smtClean="0">
                <a:solidFill>
                  <a:srgbClr val="FF0000"/>
                </a:solidFill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</a:rPr>
              <a:t> V</a:t>
            </a:r>
            <a:r>
              <a:rPr lang="en-US" sz="2800" b="1" baseline="-25000" dirty="0" smtClean="0">
                <a:solidFill>
                  <a:srgbClr val="FF0000"/>
                </a:solidFill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</a:rPr>
              <a:t> = P</a:t>
            </a:r>
            <a:r>
              <a:rPr lang="en-US" sz="2800" b="1" baseline="-25000" dirty="0" smtClean="0">
                <a:solidFill>
                  <a:srgbClr val="FF0000"/>
                </a:solidFill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</a:rPr>
              <a:t> V</a:t>
            </a:r>
            <a:r>
              <a:rPr lang="en-US" sz="2800" b="1" baseline="-25000" dirty="0" smtClean="0">
                <a:solidFill>
                  <a:srgbClr val="FF0000"/>
                </a:solidFill>
              </a:rPr>
              <a:t>2</a:t>
            </a:r>
            <a:r>
              <a:rPr lang="en-US" sz="2800" b="1" dirty="0" smtClean="0"/>
              <a:t>  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होगा</a:t>
            </a:r>
            <a:r>
              <a:rPr lang="en-US" sz="2800" b="1" dirty="0" smtClean="0"/>
              <a:t>।</a:t>
            </a:r>
          </a:p>
          <a:p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9154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Both" startAt="3"/>
            </a:pPr>
            <a:endParaRPr lang="en-US" sz="2400" b="1" u="sng" dirty="0" smtClean="0">
              <a:solidFill>
                <a:srgbClr val="0070C0"/>
              </a:solidFill>
            </a:endParaRPr>
          </a:p>
          <a:p>
            <a:pPr marL="457200" indent="-457200">
              <a:buAutoNum type="arabicParenBoth" startAt="3"/>
            </a:pPr>
            <a:endParaRPr lang="en-US" sz="2400" b="1" u="sng" dirty="0">
              <a:solidFill>
                <a:srgbClr val="0070C0"/>
              </a:solidFill>
            </a:endParaRPr>
          </a:p>
          <a:p>
            <a:pPr marL="457200" indent="-457200">
              <a:buAutoNum type="arabicParenBoth" startAt="3"/>
            </a:pPr>
            <a:r>
              <a:rPr lang="en-US" sz="2400" b="1" u="sng" dirty="0" smtClean="0"/>
              <a:t>चार्ल्स </a:t>
            </a:r>
            <a:r>
              <a:rPr lang="en-US" sz="2400" b="1" u="sng" dirty="0"/>
              <a:t>का नियम (Charle's Law</a:t>
            </a:r>
            <a:r>
              <a:rPr lang="en-US" sz="2400" b="1" u="sng" dirty="0" smtClean="0"/>
              <a:t>)</a:t>
            </a:r>
            <a:r>
              <a:rPr lang="en-US" sz="2400" b="1" u="sng" dirty="0" smtClean="0">
                <a:solidFill>
                  <a:srgbClr val="0070C0"/>
                </a:solidFill>
              </a:rPr>
              <a:t>-</a:t>
            </a:r>
          </a:p>
          <a:p>
            <a:pPr marL="457200" indent="-457200"/>
            <a:endParaRPr lang="en-US" sz="2400" b="1" dirty="0"/>
          </a:p>
          <a:p>
            <a:pPr marL="457200" indent="-457200"/>
            <a:endParaRPr lang="en-US" sz="2400" b="1" dirty="0" smtClean="0"/>
          </a:p>
          <a:p>
            <a:pPr marL="457200" indent="-457200"/>
            <a:r>
              <a:rPr lang="en-US" sz="2400" dirty="0" smtClean="0"/>
              <a:t>"</a:t>
            </a:r>
            <a:r>
              <a:rPr lang="en-US" sz="2400" dirty="0" err="1"/>
              <a:t>स्थिर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दाब</a:t>
            </a:r>
            <a:r>
              <a:rPr lang="en-US" sz="2400" dirty="0" smtClean="0"/>
              <a:t>  </a:t>
            </a:r>
            <a:r>
              <a:rPr lang="en-US" sz="2400" dirty="0" err="1" smtClean="0"/>
              <a:t>पर</a:t>
            </a:r>
            <a:r>
              <a:rPr lang="en-US" sz="2400" dirty="0" smtClean="0"/>
              <a:t>  </a:t>
            </a:r>
            <a:r>
              <a:rPr lang="en-US" sz="2400" dirty="0" err="1" smtClean="0"/>
              <a:t>किसी</a:t>
            </a:r>
            <a:r>
              <a:rPr lang="en-US" sz="2400" dirty="0" smtClean="0"/>
              <a:t>  </a:t>
            </a:r>
            <a:r>
              <a:rPr lang="en-US" sz="2400" dirty="0" err="1" smtClean="0"/>
              <a:t>दिये</a:t>
            </a:r>
            <a:r>
              <a:rPr lang="en-US" sz="2400" dirty="0" smtClean="0"/>
              <a:t>  </a:t>
            </a:r>
            <a:r>
              <a:rPr lang="en-US" sz="2400" dirty="0" err="1"/>
              <a:t>गये</a:t>
            </a:r>
            <a:r>
              <a:rPr lang="en-US" sz="2400" dirty="0"/>
              <a:t> गैस </a:t>
            </a:r>
            <a:r>
              <a:rPr lang="en-US" sz="2400" dirty="0" smtClean="0"/>
              <a:t> का  आयतन  </a:t>
            </a:r>
            <a:r>
              <a:rPr lang="en-US" sz="2400" dirty="0" err="1" smtClean="0"/>
              <a:t>इसके</a:t>
            </a:r>
            <a:r>
              <a:rPr lang="en-US" sz="2400" dirty="0" smtClean="0"/>
              <a:t>  </a:t>
            </a:r>
            <a:r>
              <a:rPr lang="en-US" sz="2400" dirty="0"/>
              <a:t>परंमताप (</a:t>
            </a:r>
            <a:r>
              <a:rPr lang="en-US" sz="2400" dirty="0" smtClean="0"/>
              <a:t>absolute temperature</a:t>
            </a:r>
            <a:r>
              <a:rPr lang="en-US" sz="2400" dirty="0"/>
              <a:t>) </a:t>
            </a:r>
            <a:r>
              <a:rPr lang="en-US" sz="2400" dirty="0" err="1"/>
              <a:t>के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समानुपाती</a:t>
            </a:r>
            <a:r>
              <a:rPr lang="en-US" sz="2400" dirty="0" smtClean="0"/>
              <a:t>  होता </a:t>
            </a:r>
            <a:r>
              <a:rPr lang="en-US" sz="2400" dirty="0" err="1"/>
              <a:t>है</a:t>
            </a:r>
            <a:r>
              <a:rPr lang="en-US" sz="2400" dirty="0" smtClean="0"/>
              <a:t>।“</a:t>
            </a:r>
          </a:p>
          <a:p>
            <a:pPr marL="457200" indent="-457200"/>
            <a:endParaRPr lang="en-US" sz="2400" b="1" dirty="0"/>
          </a:p>
          <a:p>
            <a:pPr marL="457200" indent="-457200"/>
            <a:r>
              <a:rPr lang="en-US" sz="2400" b="1" dirty="0" smtClean="0"/>
              <a:t>                                              V </a:t>
            </a:r>
            <a:r>
              <a:rPr lang="el-GR" sz="2400" b="1" dirty="0" smtClean="0"/>
              <a:t>α</a:t>
            </a:r>
            <a:r>
              <a:rPr lang="en-US" sz="2400" b="1" dirty="0" smtClean="0"/>
              <a:t> T </a:t>
            </a:r>
          </a:p>
          <a:p>
            <a:pPr marL="457200" indent="-457200"/>
            <a:endParaRPr lang="en-US" sz="2400" b="1" dirty="0"/>
          </a:p>
          <a:p>
            <a:pPr marL="457200" indent="-457200"/>
            <a:r>
              <a:rPr lang="en-US" sz="2400" b="1" dirty="0" smtClean="0"/>
              <a:t>                                              V = KT</a:t>
            </a:r>
          </a:p>
          <a:p>
            <a:pPr marL="457200" indent="-457200"/>
            <a:endParaRPr lang="en-US" sz="2400" b="1" dirty="0" smtClean="0"/>
          </a:p>
          <a:p>
            <a:pPr marL="457200" indent="-457200"/>
            <a:r>
              <a:rPr lang="en-US" sz="2000" dirty="0" err="1"/>
              <a:t>जहाँ</a:t>
            </a:r>
            <a:r>
              <a:rPr lang="en-US" sz="2000" dirty="0"/>
              <a:t> K </a:t>
            </a:r>
            <a:r>
              <a:rPr lang="en-US" sz="2000" dirty="0" err="1"/>
              <a:t>एक</a:t>
            </a:r>
            <a:r>
              <a:rPr lang="en-US" sz="2000" dirty="0"/>
              <a:t> </a:t>
            </a:r>
            <a:r>
              <a:rPr lang="en-US" sz="2000" dirty="0" err="1"/>
              <a:t>स्थिरांक</a:t>
            </a:r>
            <a:r>
              <a:rPr lang="en-US" sz="2000" dirty="0"/>
              <a:t> </a:t>
            </a:r>
            <a:r>
              <a:rPr lang="en-US" sz="2000" dirty="0" err="1"/>
              <a:t>है</a:t>
            </a:r>
            <a:r>
              <a:rPr lang="en-US" sz="2000" dirty="0"/>
              <a:t>, </a:t>
            </a:r>
            <a:r>
              <a:rPr lang="en-US" sz="2000" dirty="0" err="1"/>
              <a:t>जिसका</a:t>
            </a:r>
            <a:r>
              <a:rPr lang="en-US" sz="2000" dirty="0"/>
              <a:t> </a:t>
            </a:r>
            <a:r>
              <a:rPr lang="en-US" sz="2000" dirty="0" err="1"/>
              <a:t>मान</a:t>
            </a:r>
            <a:r>
              <a:rPr lang="en-US" sz="2000" dirty="0"/>
              <a:t> गैस की </a:t>
            </a:r>
            <a:r>
              <a:rPr lang="en-US" sz="2000" dirty="0" err="1"/>
              <a:t>प्रकृति</a:t>
            </a:r>
            <a:r>
              <a:rPr lang="en-US" sz="2000" dirty="0"/>
              <a:t>, इसकी </a:t>
            </a:r>
            <a:r>
              <a:rPr lang="en-US" sz="2000" dirty="0" err="1"/>
              <a:t>मात्रा</a:t>
            </a:r>
            <a:r>
              <a:rPr lang="en-US" sz="2000" dirty="0"/>
              <a:t> व </a:t>
            </a:r>
            <a:r>
              <a:rPr lang="en-US" sz="2000" dirty="0" err="1"/>
              <a:t>दाब</a:t>
            </a:r>
            <a:r>
              <a:rPr lang="en-US" sz="2000" dirty="0"/>
              <a:t> </a:t>
            </a:r>
            <a:r>
              <a:rPr lang="en-US" sz="2000" dirty="0" err="1"/>
              <a:t>पर</a:t>
            </a:r>
            <a:r>
              <a:rPr lang="en-US" sz="2000" dirty="0"/>
              <a:t> </a:t>
            </a:r>
            <a:r>
              <a:rPr lang="en-US" sz="2000" dirty="0" err="1"/>
              <a:t>निर्भर</a:t>
            </a:r>
            <a:r>
              <a:rPr lang="en-US" sz="2000" dirty="0"/>
              <a:t> </a:t>
            </a:r>
            <a:r>
              <a:rPr lang="en-US" sz="2000" dirty="0" err="1"/>
              <a:t>करता</a:t>
            </a:r>
            <a:r>
              <a:rPr lang="en-US" sz="2000" dirty="0"/>
              <a:t> </a:t>
            </a:r>
            <a:r>
              <a:rPr lang="en-US" sz="2000" dirty="0" err="1"/>
              <a:t>है</a:t>
            </a:r>
            <a:r>
              <a:rPr lang="en-US" sz="2000" dirty="0" smtClean="0"/>
              <a:t>।</a:t>
            </a:r>
          </a:p>
          <a:p>
            <a:pPr marL="457200" indent="-457200"/>
            <a:endParaRPr lang="en-US" sz="2000" b="1" dirty="0"/>
          </a:p>
          <a:p>
            <a:pPr marL="457200" indent="-457200"/>
            <a:r>
              <a:rPr lang="en-US" sz="2000" dirty="0" err="1"/>
              <a:t>किसी</a:t>
            </a:r>
            <a:r>
              <a:rPr lang="en-US" sz="2000" dirty="0"/>
              <a:t> गैस का आयतन </a:t>
            </a:r>
            <a:r>
              <a:rPr lang="en-US" sz="2000" dirty="0" err="1"/>
              <a:t>ताप</a:t>
            </a:r>
            <a:r>
              <a:rPr lang="en-US" sz="2000" dirty="0"/>
              <a:t> </a:t>
            </a:r>
            <a:r>
              <a:rPr lang="en-US" sz="2000" dirty="0" err="1" smtClean="0"/>
              <a:t>के</a:t>
            </a:r>
            <a:r>
              <a:rPr lang="en-US" sz="2000" dirty="0" smtClean="0"/>
              <a:t> </a:t>
            </a:r>
            <a:r>
              <a:rPr lang="en-US" sz="2800" b="1" dirty="0" smtClean="0"/>
              <a:t>1°c</a:t>
            </a:r>
            <a:r>
              <a:rPr lang="en-US" sz="2800" b="1" dirty="0" smtClean="0"/>
              <a:t> </a:t>
            </a:r>
            <a:r>
              <a:rPr lang="en-US" sz="2000" dirty="0" smtClean="0"/>
              <a:t> </a:t>
            </a:r>
            <a:r>
              <a:rPr lang="en-US" sz="2000" dirty="0" err="1"/>
              <a:t>बढ़ाने</a:t>
            </a:r>
            <a:r>
              <a:rPr lang="en-US" sz="2000" dirty="0"/>
              <a:t> </a:t>
            </a:r>
            <a:r>
              <a:rPr lang="en-US" sz="2000" dirty="0" err="1"/>
              <a:t>पर</a:t>
            </a:r>
            <a:r>
              <a:rPr lang="en-US" sz="2000" dirty="0"/>
              <a:t> </a:t>
            </a:r>
            <a:r>
              <a:rPr lang="en-US" sz="2000" dirty="0" err="1" smtClean="0"/>
              <a:t>अपने</a:t>
            </a:r>
            <a:r>
              <a:rPr lang="en-US" sz="2000" dirty="0" smtClean="0"/>
              <a:t> </a:t>
            </a:r>
            <a:r>
              <a:rPr lang="en-US" sz="2800" b="1" dirty="0" smtClean="0"/>
              <a:t>0</a:t>
            </a:r>
            <a:r>
              <a:rPr lang="en-US" sz="2800" b="1" dirty="0" smtClean="0"/>
              <a:t>°c</a:t>
            </a:r>
            <a:r>
              <a:rPr lang="en-US" sz="2000" dirty="0" smtClean="0"/>
              <a:t> आयतन </a:t>
            </a:r>
            <a:r>
              <a:rPr lang="en-US" sz="2800" b="1" dirty="0"/>
              <a:t>V</a:t>
            </a:r>
            <a:r>
              <a:rPr lang="en-US" sz="2800" b="1" baseline="-25000" dirty="0"/>
              <a:t>0</a:t>
            </a:r>
            <a:endParaRPr lang="en-US" sz="2000" dirty="0"/>
          </a:p>
          <a:p>
            <a:pPr marL="457200" indent="-457200"/>
            <a:r>
              <a:rPr lang="en-US" sz="2000" dirty="0" smtClean="0"/>
              <a:t>का </a:t>
            </a:r>
            <a:r>
              <a:rPr lang="en-US" sz="2000" b="1" dirty="0"/>
              <a:t>1/273</a:t>
            </a:r>
            <a:r>
              <a:rPr lang="en-US" sz="2000" dirty="0"/>
              <a:t> </a:t>
            </a:r>
            <a:r>
              <a:rPr lang="en-US" sz="2000" dirty="0" err="1"/>
              <a:t>वाँ</a:t>
            </a:r>
            <a:r>
              <a:rPr lang="en-US" sz="2000" dirty="0"/>
              <a:t> </a:t>
            </a:r>
            <a:r>
              <a:rPr lang="en-US" sz="2000" dirty="0" smtClean="0"/>
              <a:t> </a:t>
            </a:r>
            <a:r>
              <a:rPr lang="en-US" sz="2000" dirty="0" err="1" smtClean="0"/>
              <a:t>भाग</a:t>
            </a:r>
            <a:r>
              <a:rPr lang="en-US" sz="2000" dirty="0" smtClean="0"/>
              <a:t>   </a:t>
            </a:r>
            <a:r>
              <a:rPr lang="en-US" sz="2000" dirty="0" err="1" smtClean="0"/>
              <a:t>बढ़ता</a:t>
            </a:r>
            <a:r>
              <a:rPr lang="en-US" sz="2000" dirty="0" smtClean="0"/>
              <a:t>   </a:t>
            </a:r>
            <a:r>
              <a:rPr lang="en-US" sz="2000" dirty="0" err="1"/>
              <a:t>एवं</a:t>
            </a:r>
            <a:r>
              <a:rPr lang="en-US" sz="2000" dirty="0"/>
              <a:t> </a:t>
            </a:r>
            <a:r>
              <a:rPr lang="en-US" sz="2000" dirty="0" err="1"/>
              <a:t>ताप</a:t>
            </a:r>
            <a:r>
              <a:rPr lang="en-US" sz="2000" dirty="0"/>
              <a:t> </a:t>
            </a:r>
            <a:r>
              <a:rPr lang="en-US" sz="2000" dirty="0" err="1"/>
              <a:t>के</a:t>
            </a:r>
            <a:r>
              <a:rPr lang="en-US" sz="2000" dirty="0"/>
              <a:t> </a:t>
            </a:r>
            <a:r>
              <a:rPr lang="en-US" sz="2800" b="1" dirty="0" smtClean="0"/>
              <a:t>1°c </a:t>
            </a:r>
            <a:r>
              <a:rPr lang="en-US" sz="2000" dirty="0" err="1" smtClean="0"/>
              <a:t>घटाने</a:t>
            </a:r>
            <a:r>
              <a:rPr lang="en-US" sz="2000" dirty="0" smtClean="0"/>
              <a:t> </a:t>
            </a:r>
            <a:r>
              <a:rPr lang="en-US" sz="2000" dirty="0" err="1" smtClean="0"/>
              <a:t>पर</a:t>
            </a:r>
            <a:r>
              <a:rPr lang="en-US" sz="2000" dirty="0" smtClean="0"/>
              <a:t> </a:t>
            </a:r>
            <a:r>
              <a:rPr lang="en-US" sz="2800" b="1" dirty="0" smtClean="0"/>
              <a:t>V</a:t>
            </a:r>
            <a:r>
              <a:rPr lang="en-US" sz="2800" b="1" baseline="-25000" dirty="0" smtClean="0"/>
              <a:t>0</a:t>
            </a:r>
            <a:r>
              <a:rPr lang="en-US" sz="2000" dirty="0" smtClean="0"/>
              <a:t> </a:t>
            </a:r>
            <a:r>
              <a:rPr lang="en-US" sz="2000" dirty="0"/>
              <a:t>का </a:t>
            </a:r>
            <a:r>
              <a:rPr lang="en-US" sz="2000" b="1" dirty="0"/>
              <a:t>1/273</a:t>
            </a:r>
            <a:r>
              <a:rPr lang="en-US" sz="2000" dirty="0"/>
              <a:t> </a:t>
            </a:r>
            <a:r>
              <a:rPr lang="en-US" sz="2000" dirty="0" err="1"/>
              <a:t>वाँ</a:t>
            </a:r>
            <a:r>
              <a:rPr lang="en-US" sz="2000" dirty="0"/>
              <a:t> </a:t>
            </a:r>
            <a:r>
              <a:rPr lang="en-US" sz="2000" dirty="0" err="1"/>
              <a:t>भाग</a:t>
            </a:r>
            <a:r>
              <a:rPr lang="en-US" sz="2000" dirty="0"/>
              <a:t> </a:t>
            </a:r>
            <a:r>
              <a:rPr lang="en-US" sz="2000" dirty="0" err="1"/>
              <a:t>घट</a:t>
            </a:r>
            <a:r>
              <a:rPr lang="en-US" sz="2000" dirty="0"/>
              <a:t> </a:t>
            </a:r>
            <a:r>
              <a:rPr lang="en-US" sz="2000" dirty="0" err="1"/>
              <a:t>जाता</a:t>
            </a:r>
            <a:r>
              <a:rPr lang="en-US" sz="2000" dirty="0"/>
              <a:t> </a:t>
            </a:r>
            <a:r>
              <a:rPr lang="en-US" sz="2000" dirty="0" err="1"/>
              <a:t>है</a:t>
            </a:r>
            <a:r>
              <a:rPr lang="en-US" sz="2000" dirty="0"/>
              <a:t>।</a:t>
            </a:r>
          </a:p>
          <a:p>
            <a:pPr marL="457200" indent="-457200"/>
            <a:r>
              <a:rPr lang="en-US" sz="2000" b="1" dirty="0" smtClean="0"/>
              <a:t> </a:t>
            </a:r>
            <a:endParaRPr lang="en-US" sz="20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2286000"/>
            <a:ext cx="609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THANK YOU 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459</Words>
  <Application>Microsoft Office PowerPoint</Application>
  <PresentationFormat>On-screen Show (4:3)</PresentationFormat>
  <Paragraphs>94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Equity</vt:lpstr>
      <vt:lpstr>Opulent</vt:lpstr>
      <vt:lpstr>Flow</vt:lpstr>
      <vt:lpstr>Office Theme</vt:lpstr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16</cp:revision>
  <dcterms:created xsi:type="dcterms:W3CDTF">2025-03-21T00:49:57Z</dcterms:created>
  <dcterms:modified xsi:type="dcterms:W3CDTF">2025-03-21T02:47:20Z</dcterms:modified>
</cp:coreProperties>
</file>